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YM/8Zv941i1Kfn3RL8Qg8rJbm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Faire remplir les dossiers vert.</a:t>
            </a:r>
            <a:endParaRPr/>
          </a:p>
        </p:txBody>
      </p:sp>
      <p:sp>
        <p:nvSpPr>
          <p:cNvPr id="136" name="Google Shape;1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7.jpg"/><Relationship Id="rId7" Type="http://schemas.openxmlformats.org/officeDocument/2006/relationships/image" Target="../media/image10.jpg"/><Relationship Id="rId8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1" Type="http://schemas.openxmlformats.org/officeDocument/2006/relationships/image" Target="../media/image13.png"/><Relationship Id="rId10" Type="http://schemas.openxmlformats.org/officeDocument/2006/relationships/image" Target="../media/image17.png"/><Relationship Id="rId12" Type="http://schemas.openxmlformats.org/officeDocument/2006/relationships/image" Target="../media/image2.png"/><Relationship Id="rId9" Type="http://schemas.openxmlformats.org/officeDocument/2006/relationships/image" Target="../media/image10.jp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vierge de bas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4141ae3631_0_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" name="Google Shape;28;g24141ae3631_0_17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oogle Shape;29;g24141ae3631_0_17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30" name="Google Shape;30;g24141ae3631_0_17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24141ae3631_0_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32" name="Google Shape;32;g24141ae3631_0_17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4141ae3631_0_17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4141ae3631_0_17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g24141ae3631_0_17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36" name="Google Shape;36;g24141ae3631_0_17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g24141ae3631_0_17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38" name="Google Shape;38;g24141ae3631_0_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39" name="Google Shape;39;g24141ae3631_0_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40" name="Google Shape;40;g24141ae3631_0_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" name="Google Shape;41;g24141ae3631_0_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g24141ae3631_0_17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24141ae3631_0_34"/>
          <p:cNvPicPr preferRelativeResize="0"/>
          <p:nvPr/>
        </p:nvPicPr>
        <p:blipFill rotWithShape="1">
          <a:blip r:embed="rId2">
            <a:alphaModFix/>
          </a:blip>
          <a:srcRect b="22657" l="12695" r="52" t="17419"/>
          <a:stretch/>
        </p:blipFill>
        <p:spPr>
          <a:xfrm>
            <a:off x="0" y="940780"/>
            <a:ext cx="12192943" cy="59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4141ae3631_0_34"/>
          <p:cNvSpPr/>
          <p:nvPr/>
        </p:nvSpPr>
        <p:spPr>
          <a:xfrm>
            <a:off x="4267230" y="5002085"/>
            <a:ext cx="54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62C2EF"/>
                </a:solidFill>
                <a:latin typeface="Calibri"/>
                <a:ea typeface="Calibri"/>
                <a:cs typeface="Calibri"/>
                <a:sym typeface="Calibri"/>
              </a:rPr>
              <a:t>www.adrar-numerique.com</a:t>
            </a:r>
            <a:endParaRPr b="0" i="0" sz="2400" u="none" cap="none" strike="noStrike">
              <a:solidFill>
                <a:srgbClr val="62C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g24141ae3631_0_34"/>
          <p:cNvGrpSpPr/>
          <p:nvPr/>
        </p:nvGrpSpPr>
        <p:grpSpPr>
          <a:xfrm>
            <a:off x="0" y="6480855"/>
            <a:ext cx="12198900" cy="406597"/>
            <a:chOff x="0" y="6480855"/>
            <a:chExt cx="12198900" cy="406597"/>
          </a:xfrm>
        </p:grpSpPr>
        <p:sp>
          <p:nvSpPr>
            <p:cNvPr id="47" name="Google Shape;47;g24141ae3631_0_34"/>
            <p:cNvSpPr/>
            <p:nvPr/>
          </p:nvSpPr>
          <p:spPr>
            <a:xfrm>
              <a:off x="0" y="6511996"/>
              <a:ext cx="12198900" cy="360000"/>
            </a:xfrm>
            <a:prstGeom prst="rect">
              <a:avLst/>
            </a:pr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48;g24141ae3631_0_34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49" name="Google Shape;49;g24141ae3631_0_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g24141ae3631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-ERN-GEN2017-1.png" id="51" name="Google Shape;51;g24141ae3631_0_34"/>
            <p:cNvPicPr preferRelativeResize="0"/>
            <p:nvPr/>
          </p:nvPicPr>
          <p:blipFill rotWithShape="1">
            <a:blip r:embed="rId5">
              <a:alphaModFix/>
            </a:blip>
            <a:srcRect b="0" l="23716" r="19244" t="0"/>
            <a:stretch/>
          </p:blipFill>
          <p:spPr>
            <a:xfrm>
              <a:off x="65317" y="6529945"/>
              <a:ext cx="817649" cy="34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g24141ae3631_0_34"/>
            <p:cNvPicPr preferRelativeResize="0"/>
            <p:nvPr/>
          </p:nvPicPr>
          <p:blipFill rotWithShape="1">
            <a:blip r:embed="rId6">
              <a:alphaModFix/>
            </a:blip>
            <a:srcRect b="27236" l="16798" r="16249" t="22887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g24141ae3631_0_34"/>
          <p:cNvSpPr/>
          <p:nvPr/>
        </p:nvSpPr>
        <p:spPr>
          <a:xfrm>
            <a:off x="-150" y="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g24141ae3631_0_34"/>
          <p:cNvGrpSpPr/>
          <p:nvPr/>
        </p:nvGrpSpPr>
        <p:grpSpPr>
          <a:xfrm>
            <a:off x="-3600" y="-2"/>
            <a:ext cx="12198900" cy="1190892"/>
            <a:chOff x="0" y="-27077"/>
            <a:chExt cx="12198900" cy="1190892"/>
          </a:xfrm>
        </p:grpSpPr>
        <p:sp>
          <p:nvSpPr>
            <p:cNvPr id="55" name="Google Shape;55;g24141ae3631_0_34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g24141ae3631_0_34"/>
            <p:cNvSpPr txBox="1"/>
            <p:nvPr/>
          </p:nvSpPr>
          <p:spPr>
            <a:xfrm>
              <a:off x="5581086" y="810832"/>
              <a:ext cx="4152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Suivez-nous…         www.linkedin.com/school/</a:t>
              </a:r>
              <a:r>
                <a:rPr b="1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adrarnumerique</a:t>
              </a:r>
              <a:endParaRPr b="1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-linkedin.png" id="57" name="Google Shape;57;g24141ae3631_0_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4262" y="845083"/>
              <a:ext cx="169371" cy="1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" name="Google Shape;58;g24141ae3631_0_34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59" name="Google Shape;59;g24141ae3631_0_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60" name="Google Shape;60;g24141ae3631_0_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61" name="Google Shape;61;g24141ae3631_0_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Google Shape;62;g24141ae3631_0_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141ae3631_0_34"/>
            <p:cNvSpPr txBox="1"/>
            <p:nvPr/>
          </p:nvSpPr>
          <p:spPr>
            <a:xfrm>
              <a:off x="0" y="686815"/>
              <a:ext cx="234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REUNION D’INFORMATION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PRF </a:t>
              </a:r>
              <a:r>
                <a:rPr lang="fr-F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RÉGION</a:t>
              </a: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OCCITANIE</a:t>
              </a:r>
              <a:endParaRPr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g24141ae3631_0_34"/>
          <p:cNvPicPr preferRelativeResize="0"/>
          <p:nvPr/>
        </p:nvPicPr>
        <p:blipFill rotWithShape="1">
          <a:blip r:embed="rId12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6" name="Google Shape;66;g24141ae3631_0_5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g24141ae3631_0_5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8" name="Google Shape;68;g24141ae3631_0_5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4141ae3631_0_5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24141ae3631_0_5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24141ae3631_0_5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4141ae3631_0_5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4141ae3631_0_5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4" name="Google Shape;74;g24141ae3631_0_5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5" name="Google Shape;75;g24141ae3631_0_5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4141ae3631_0_5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7" name="Google Shape;77;g24141ae3631_0_5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g24141ae3631_0_5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4141ae3631_0_5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4141ae3631_0_5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1" name="Google Shape;81;g24141ae3631_0_5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4141ae3631_0_5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3" name="Google Shape;83;g24141ae3631_0_5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4141ae3631_0_5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4141ae3631_0_5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g24141ae3631_0_5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4141ae3631_0_5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4141ae3631_0_5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g24141ae3631_0_5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4141ae3631_0_5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g24141ae3631_0_5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4141ae3631_0_5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g24141ae3631_0_5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4141ae3631_0_5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5" name="Google Shape;95;g24141ae3631_0_5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24141ae3631_0_5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24141ae3631_0_5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4141ae3631_0_5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g24141ae3631_0_5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0" name="Google Shape;100;g24141ae3631_0_5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24141ae3631_0_5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g24141ae3631_0_5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g24141ae3631_0_5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24141ae3631_0_5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5" name="Google Shape;105;g24141ae3631_0_5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4141ae3631_0_5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g24141ae3631_0_5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4141ae3631_0_5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4141ae3631_0_5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24141ae3631_0_5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4141ae3631_0_5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g24141ae3631_0_5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4141ae3631_0_5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4141ae3631_0_5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g24141ae3631_0_5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g24141ae3631_0_5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4141ae3631_0_5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4141ae3631_0_5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9" name="Google Shape;119;g24141ae3631_0_5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4141ae3631_0_5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g24141ae3631_0_5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24141ae3631_0_56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4141ae3631_0_56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24" name="Google Shape;124;g24141ae3631_0_56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4141ae3631_0_56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4141ae3631_0_56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141ae3631_0_11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4141ae3631_0_11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9pPr>
          </a:lstStyle>
          <a:p/>
        </p:txBody>
      </p:sp>
      <p:sp>
        <p:nvSpPr>
          <p:cNvPr id="130" name="Google Shape;130;g24141ae3631_0_11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4141ae3631_0_1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4141ae3631_0_11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6" Type="http://schemas.openxmlformats.org/officeDocument/2006/relationships/image" Target="../media/image7.jpg"/><Relationship Id="rId7" Type="http://schemas.openxmlformats.org/officeDocument/2006/relationships/image" Target="../media/image10.jpg"/><Relationship Id="rId8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4141ae3631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" name="Google Shape;11;g24141ae3631_0_0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g24141ae3631_0_0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3" name="Google Shape;13;g24141ae3631_0_0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g24141ae3631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5" name="Google Shape;15;g24141ae3631_0_0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4141ae3631_0_0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4141ae3631_0_0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24141ae3631_0_0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19" name="Google Shape;19;g24141ae3631_0_0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oogle Shape;20;g24141ae3631_0_0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1" name="Google Shape;21;g24141ae3631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2" name="Google Shape;22;g24141ae3631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3" name="Google Shape;23;g24141ae3631_0_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g24141ae3631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Google Shape;25;g24141ae3631_0_0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1"/>
    <p:sldLayoutId id="2147483650" r:id="rId12"/>
    <p:sldLayoutId id="2147483651" r:id="rId13"/>
    <p:sldLayoutId id="214748365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n-US/docs/Web/CSS/CSS_Images/Using_CSS_gradien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1120000" y="1825624"/>
            <a:ext cx="9893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le reste, le dégradé radial à un peu près les mêmes possibilités que le dégradé linéaire, comme le multi-couleurs ou encore l’utilisation des couleurs en RGB ou en </a:t>
            </a:r>
            <a:r>
              <a:rPr lang="fr-FR">
                <a:solidFill>
                  <a:schemeClr val="lt1"/>
                </a:solidFill>
              </a:rPr>
              <a:t>hexadécimal.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radiaux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idx="1" type="body"/>
          </p:nvPr>
        </p:nvSpPr>
        <p:spPr>
          <a:xfrm>
            <a:off x="1120000" y="1825624"/>
            <a:ext cx="989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Les dégradés, linéaires ou radiaux, gère aussi la possibilité de faire des répétitions avec les valeurs suivantes: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00"/>
              <a:buChar char="○"/>
            </a:pPr>
            <a:r>
              <a:rPr lang="fr-FR">
                <a:solidFill>
                  <a:schemeClr val="lt1"/>
                </a:solidFill>
              </a:rPr>
              <a:t>repeating-linear-gradient =&gt; Répétition pour un dégradé linéaire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00"/>
              <a:buChar char="○"/>
            </a:pPr>
            <a:r>
              <a:rPr lang="fr-FR">
                <a:solidFill>
                  <a:schemeClr val="lt1"/>
                </a:solidFill>
              </a:rPr>
              <a:t>repeating-radial-gradient =&gt; Répétition d’un dégradé radial</a:t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762" y="3071125"/>
            <a:ext cx="5760718" cy="18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/>
          <p:cNvPicPr preferRelativeResize="0"/>
          <p:nvPr/>
        </p:nvPicPr>
        <p:blipFill rotWithShape="1">
          <a:blip r:embed="rId4">
            <a:alphaModFix/>
          </a:blip>
          <a:srcRect b="5084" l="27738" r="6223" t="13709"/>
          <a:stretch/>
        </p:blipFill>
        <p:spPr>
          <a:xfrm>
            <a:off x="7860511" y="3003041"/>
            <a:ext cx="2684109" cy="18891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répétitions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1120000" y="1520825"/>
            <a:ext cx="9197100" cy="27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Reprenez l’exercice précédent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dans le HTML: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Deux &lt;div&gt; supplémentaires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Mettez en forme ces éléments comme suit: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La première &lt;div&gt; aura un dégradé radial du bleu clair vers le rose, centré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La seconde &lt;div&gt; aura un dégradé radial qui se répète sur 10 px, noir et blanc, centré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Au passage de la souris, la seconde &lt;div&gt; inversera son dégradé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9992" y="1511870"/>
            <a:ext cx="1407564" cy="29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(15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1192875" y="1825625"/>
            <a:ext cx="948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La doc pour en voir plus =&gt; </a:t>
            </a:r>
            <a:r>
              <a:rPr lang="fr-FR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https://developer.mozilla.org/en-US/docs/Web/CSS/CSS_Images/Using_CSS_gradients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Aller plus loin !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120000" y="1825624"/>
            <a:ext cx="102339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Avec le CSS, il est possible de produire des dégradés de couleurs. Il existe plusieurs types de dégradés possibles: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dégradés linéaires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dégradés radiaux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dégradés coniques</a:t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faire ceci, nous utiliserons la propriété « background-image ». N’importe quel élément HTML peut avoir cette propriété.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120000" y="1825625"/>
            <a:ext cx="102339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Commençons avec les dégradés linéaires. Voici comment cela se présente dans notre code: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fonctionner, le dégradé doit avoir au minimum deux couleurs. Par défaut, la direction sera du haut vers le bas (du bleu, vers le jaune dans notre exemple)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220" y="2172808"/>
            <a:ext cx="407035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 b="13200" l="27363" r="7431" t="10704"/>
          <a:stretch/>
        </p:blipFill>
        <p:spPr>
          <a:xfrm>
            <a:off x="7874887" y="2172808"/>
            <a:ext cx="2078965" cy="157863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linéaires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1120000" y="1825625"/>
            <a:ext cx="102339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Il est possible de donner en premier paramètre (</a:t>
            </a:r>
            <a:r>
              <a:rPr b="1" lang="fr-FR">
                <a:solidFill>
                  <a:schemeClr val="lt1"/>
                </a:solidFill>
              </a:rPr>
              <a:t>l’ordre est important !),</a:t>
            </a:r>
            <a:r>
              <a:rPr lang="fr-FR">
                <a:solidFill>
                  <a:schemeClr val="lt1"/>
                </a:solidFill>
              </a:rPr>
              <a:t> une valeur d’angle au dégradé.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Ce premier paramètre peut prendre une valeur numéraire (20 deg, -52 deg), ou une valeur sous forme de mots-clés:</a:t>
            </a:r>
            <a:endParaRPr>
              <a:solidFill>
                <a:schemeClr val="lt1"/>
              </a:solidFill>
            </a:endParaRPr>
          </a:p>
          <a:p>
            <a:pPr indent="-213518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to bottom =&gt; vers le bas (valeur par défaut)</a:t>
            </a:r>
            <a:endParaRPr>
              <a:solidFill>
                <a:schemeClr val="lt1"/>
              </a:solidFill>
            </a:endParaRPr>
          </a:p>
          <a:p>
            <a:pPr indent="-213518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to right =&gt; vers la droite</a:t>
            </a:r>
            <a:endParaRPr>
              <a:solidFill>
                <a:schemeClr val="lt1"/>
              </a:solidFill>
            </a:endParaRPr>
          </a:p>
          <a:p>
            <a:pPr indent="-213518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to left =&gt; vers la gauche</a:t>
            </a:r>
            <a:endParaRPr>
              <a:solidFill>
                <a:schemeClr val="lt1"/>
              </a:solidFill>
            </a:endParaRPr>
          </a:p>
          <a:p>
            <a:pPr indent="-213518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Etc…</a:t>
            </a:r>
            <a:endParaRPr>
              <a:solidFill>
                <a:schemeClr val="lt1"/>
              </a:solidFill>
            </a:endParaRPr>
          </a:p>
          <a:p>
            <a:pPr indent="-105568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Comme démontré dans l’exemple précédent, ces mots-clés peuvent se combiner.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307" y="2098226"/>
            <a:ext cx="5203160" cy="149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 b="5625" l="29172" r="4195" t="9955"/>
          <a:stretch/>
        </p:blipFill>
        <p:spPr>
          <a:xfrm>
            <a:off x="8099441" y="2098226"/>
            <a:ext cx="1823145" cy="139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linéaires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1120000" y="1825624"/>
            <a:ext cx="10233900" cy="22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Aussi, il est également possible de donner plus de deux couleurs à un dégradé: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Les couleurs seront « exécutées » dans l’ordre d’écriture, ce qui est plutôt simple à utiliser.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190" y="2081299"/>
            <a:ext cx="5760722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28047" r="4264" t="8336"/>
          <a:stretch/>
        </p:blipFill>
        <p:spPr>
          <a:xfrm>
            <a:off x="8198281" y="1940795"/>
            <a:ext cx="2225615" cy="185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linéaires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1120000" y="1825624"/>
            <a:ext cx="10233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Il est aussi bien sûr possible d’utiliser des couleurs au format RGB, RGBA ou encore Hexadécimal.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 RGBA permettant de gérer la transparence, voici, par exemple, ce qu’il est possible de faire sur un paragraphe: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28" y="3164996"/>
            <a:ext cx="576072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31174" r="4662" t="17572"/>
          <a:stretch/>
        </p:blipFill>
        <p:spPr>
          <a:xfrm>
            <a:off x="7597873" y="2563872"/>
            <a:ext cx="2104848" cy="183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linéaires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1120000" y="1825624"/>
            <a:ext cx="98937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Enfin il est possible d’ajuster la proportion de chaque couleurs de notre dégradé: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Ici, la couleur bleue commencera à droite, à 0%, c’est-à-dire au début.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La couleur jaune quant à elle, commencera à 40% de la taille du parent.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09" y="2081212"/>
            <a:ext cx="5760722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2525" l="29618" r="2688" t="12291"/>
          <a:stretch/>
        </p:blipFill>
        <p:spPr>
          <a:xfrm>
            <a:off x="8456099" y="2045897"/>
            <a:ext cx="2648310" cy="215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linéaires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idx="1" type="body"/>
          </p:nvPr>
        </p:nvSpPr>
        <p:spPr>
          <a:xfrm>
            <a:off x="1120000" y="1368425"/>
            <a:ext cx="9197100" cy="4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668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Dans un nouveau répertoire, créez un fichier HTML avec le HTML minimum et un fichier CSS. Liez-les ensemble.</a:t>
            </a:r>
            <a:endParaRPr>
              <a:solidFill>
                <a:schemeClr val="lt1"/>
              </a:solidFill>
            </a:endParaRPr>
          </a:p>
          <a:p>
            <a:pPr indent="-1666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Créez dans votre HTML 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Deux balises universelles &lt;div&gt;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 paragraphe avec du texte </a:t>
            </a:r>
            <a:endParaRPr>
              <a:solidFill>
                <a:schemeClr val="lt1"/>
              </a:solidFill>
            </a:endParaRPr>
          </a:p>
          <a:p>
            <a:pPr indent="-1666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Mettez en forme ces éléments comme suit: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Les &lt;div&gt; et le paragraphe seront tous d’une taille de 200 x 200 px, espacés de 20px entre eux et avec une bordure noire de 2px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La première &lt;div&gt; aura un dégradé rouge, vert et bleu de taille égal et commencera dans le coin en haut à droite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La seconde &lt;div&gt; aura un dégradé jaune et violet, ou le violet représentera 75% de la surface et commencera à -70 degrés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Le paragraphe aura un dégradé blanc vers noir, transparent à 50% (utilisez le RGBA)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25" y="1788096"/>
            <a:ext cx="1314909" cy="395422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(30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1120000" y="1444625"/>
            <a:ext cx="98937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Voyons maintenant les dégradés radiaux, ils se présentent à peu près de la même manière que les dégradés linéaires: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avons deux types de dégradés radiaux possibles: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fr-FR">
                <a:solidFill>
                  <a:schemeClr val="lt1"/>
                </a:solidFill>
              </a:rPr>
              <a:t>Les circulaires =&gt; circle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fr-FR">
                <a:solidFill>
                  <a:schemeClr val="lt1"/>
                </a:solidFill>
              </a:rPr>
              <a:t>Les elliptiques =&gt; ellipse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Après le mot-clé « at », nous pouvons définir l’origine du dégradé avec les mêmes mots-clés que pour le dégradé linéaire (left, right, top…)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200" y="1879001"/>
            <a:ext cx="5237667" cy="151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 b="3561" l="30486" r="3404" t="14425"/>
          <a:stretch/>
        </p:blipFill>
        <p:spPr>
          <a:xfrm>
            <a:off x="8225059" y="1797828"/>
            <a:ext cx="2178396" cy="166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radiaux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dégradés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RAR_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2017-03-22T10:02:42Z</dcterms:created>
  <dc:creator>Florence Calmettes</dc:creator>
</cp:coreProperties>
</file>